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73" r:id="rId5"/>
    <p:sldId id="259" r:id="rId6"/>
    <p:sldId id="278" r:id="rId7"/>
    <p:sldId id="264" r:id="rId8"/>
    <p:sldId id="263" r:id="rId9"/>
    <p:sldId id="265" r:id="rId10"/>
    <p:sldId id="266" r:id="rId11"/>
    <p:sldId id="279" r:id="rId12"/>
    <p:sldId id="267" r:id="rId13"/>
    <p:sldId id="280" r:id="rId14"/>
    <p:sldId id="269" r:id="rId15"/>
    <p:sldId id="272" r:id="rId16"/>
    <p:sldId id="281" r:id="rId17"/>
    <p:sldId id="282" r:id="rId18"/>
    <p:sldId id="307" r:id="rId19"/>
    <p:sldId id="283" r:id="rId20"/>
    <p:sldId id="308" r:id="rId21"/>
    <p:sldId id="290" r:id="rId22"/>
    <p:sldId id="291" r:id="rId23"/>
    <p:sldId id="285" r:id="rId24"/>
    <p:sldId id="292" r:id="rId25"/>
    <p:sldId id="293" r:id="rId26"/>
    <p:sldId id="294" r:id="rId27"/>
    <p:sldId id="295" r:id="rId28"/>
    <p:sldId id="309" r:id="rId29"/>
    <p:sldId id="310" r:id="rId30"/>
    <p:sldId id="311" r:id="rId31"/>
    <p:sldId id="315" r:id="rId32"/>
    <p:sldId id="316" r:id="rId33"/>
    <p:sldId id="302" r:id="rId34"/>
    <p:sldId id="303" r:id="rId35"/>
    <p:sldId id="317" r:id="rId36"/>
    <p:sldId id="318" r:id="rId37"/>
    <p:sldId id="319" r:id="rId38"/>
    <p:sldId id="305" r:id="rId39"/>
    <p:sldId id="306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1" autoAdjust="0"/>
    <p:restoredTop sz="90012" autoAdjust="0"/>
  </p:normalViewPr>
  <p:slideViewPr>
    <p:cSldViewPr snapToGrid="0">
      <p:cViewPr varScale="1">
        <p:scale>
          <a:sx n="102" d="100"/>
          <a:sy n="102" d="100"/>
        </p:scale>
        <p:origin x="4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1044C-4229-4E3B-9EB5-0E2B1486E67C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CDE94-97F9-461E-B58D-9A06CD0D31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59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46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échanges de messages entre les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d’application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nominal  (valide)</a:t>
            </a:r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</a:p>
          <a:p>
            <a:pPr rtl="0"/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alternatif (invalide)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re-saisie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ID à l’utilisateur Etape 3.) 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999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objets à stocker, que l’on nomme ici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constitués de propriétés, appelées aussi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attributs.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Parmi eux, un attribut particulier permettant d’identifier de façon unique chaque enregistrement: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identifiant.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(ID)</a:t>
            </a:r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crée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caractérise la relation entre 2 entités.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liens s’appellent </a:t>
            </a: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cardinalités 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61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objets à stocker, que l’on nomme ici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constitués de propriétés, appelées aussi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attributs.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Parmi eux, un attribut particulier permettant d’identifier de façon unique chaque enregistrement: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identifiant.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(ID)</a:t>
            </a:r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crée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caractérise la relation entre 2 entités.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liens s’appellent </a:t>
            </a: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cardinalités 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101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objets à stocker, que l’on nomme ici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constitués de propriétés, appelées aussi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attributs.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Parmi eux, un attribut particulier permettant d’identifier de façon unique chaque enregistrement: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identifiant.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(ID)</a:t>
            </a:r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crée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caractérise la relation entre 2 entités.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liens s’appellent </a:t>
            </a: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cardinalités 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480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objets à stocker, que l’on nomme ici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constitués de propriétés, appelées aussi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attributs.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Parmi eux, un attribut particulier permettant d’identifier de façon unique chaque enregistrement: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identifiant.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(ID)</a:t>
            </a:r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crée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caractérise la relation entre 2 entités.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liens s’appellent </a:t>
            </a: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cardinalités 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189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955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objets à stocker, que l’on nomme ici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ENTITÉ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constitués de propriétés, appelées aussi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attributs.</a:t>
            </a:r>
          </a:p>
          <a:p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Parmi eux, un attribut particulier permettant d’identifier de façon unique chaque enregistrement: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identifiant.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(ID)</a:t>
            </a:r>
            <a:endParaRPr lang="fr-FR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crée des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 caractérise la relation entre 2 entités.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Ces liens s’appellent </a:t>
            </a:r>
            <a:r>
              <a:rPr lang="fr-FR" sz="1200" b="1" i="0" u="sng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 cardinalités 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318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55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811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33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Poker : car un joueur</a:t>
            </a:r>
            <a:r>
              <a:rPr lang="fr-FR" baseline="0" dirty="0"/>
              <a:t> peut jouer pendant le tour de son adversaire ou bluffer et ne rien faire.</a:t>
            </a:r>
          </a:p>
          <a:p>
            <a:endParaRPr lang="fr-FR" baseline="0" dirty="0"/>
          </a:p>
          <a:p>
            <a:r>
              <a:rPr lang="fr-FR" baseline="0" dirty="0"/>
              <a:t>Echec : car le joueur défini une stratégie pour remporter la partie.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244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393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  <a:r>
              <a:rPr lang="fr-FR" baseline="0" dirty="0"/>
              <a:t> fonction « SELECT couleur « rouge » »</a:t>
            </a:r>
          </a:p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681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86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588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291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276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569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07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6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60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Slide précédente pour id=« </a:t>
            </a:r>
            <a:r>
              <a:rPr lang="fr-FR" baseline="0" dirty="0" err="1"/>
              <a:t>typeCards</a:t>
            </a:r>
            <a:r>
              <a:rPr lang="fr-FR" baseline="0" dirty="0"/>
              <a:t> »</a:t>
            </a:r>
          </a:p>
          <a:p>
            <a:endParaRPr lang="fr-FR" baseline="0" dirty="0"/>
          </a:p>
          <a:p>
            <a:r>
              <a:rPr lang="fr-FR" baseline="0" dirty="0"/>
              <a:t>Slide précédente pour déclencher la fonction « </a:t>
            </a:r>
            <a:r>
              <a:rPr lang="fr-FR" baseline="0" dirty="0" err="1"/>
              <a:t>showCreatureCards</a:t>
            </a:r>
            <a:r>
              <a:rPr lang="fr-FR" baseline="0" dirty="0"/>
              <a:t> »</a:t>
            </a:r>
          </a:p>
          <a:p>
            <a:endParaRPr lang="fr-FR" baseline="0" dirty="0"/>
          </a:p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945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2618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  <a:p>
            <a:endParaRPr lang="fr-FR" baseline="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678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203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578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4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L’arborescence serait le</a:t>
            </a:r>
            <a:r>
              <a:rPr lang="fr-FR" baseline="0" dirty="0"/>
              <a:t> site fini dans l’idéal. </a:t>
            </a:r>
          </a:p>
          <a:p>
            <a:endParaRPr lang="fr-FR" baseline="0" dirty="0"/>
          </a:p>
          <a:p>
            <a:r>
              <a:rPr lang="fr-FR" baseline="0" dirty="0"/>
              <a:t>Néanmoins je me concentre essentiellement sur la fonctionnalité de création de </a:t>
            </a:r>
            <a:r>
              <a:rPr lang="fr-FR" baseline="0" dirty="0" err="1"/>
              <a:t>decklist</a:t>
            </a:r>
            <a:r>
              <a:rPr lang="fr-FR" baseline="0" dirty="0"/>
              <a:t> pour le moment.</a:t>
            </a:r>
          </a:p>
          <a:p>
            <a:endParaRPr lang="fr-FR" baseline="0" dirty="0"/>
          </a:p>
          <a:p>
            <a:r>
              <a:rPr lang="fr-FR" baseline="0" dirty="0" err="1"/>
              <a:t>Decklist</a:t>
            </a:r>
            <a:r>
              <a:rPr lang="fr-FR" baseline="0" dirty="0"/>
              <a:t> = liste de cartes présente dans un paquet de cartes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30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des fonctionnalités du site accessibles pour les différents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 </a:t>
            </a:r>
            <a:r>
              <a:rPr lang="fr-FR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systèmes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d’information.</a:t>
            </a:r>
          </a:p>
          <a:p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Les</a:t>
            </a:r>
            <a:r>
              <a:rPr lang="fr-FR" baseline="0" dirty="0"/>
              <a:t> flèches visibles entre acteurs sont des </a:t>
            </a:r>
            <a:r>
              <a:rPr lang="fr-FR" sz="3200" b="1" i="0" u="sng" baseline="0" dirty="0"/>
              <a:t>redondances d’association </a:t>
            </a:r>
            <a:r>
              <a:rPr lang="fr-FR" baseline="0" dirty="0"/>
              <a:t>ce qu’on appelle </a:t>
            </a:r>
            <a:r>
              <a:rPr lang="fr-FR" b="1" u="sng" baseline="0" dirty="0">
                <a:solidFill>
                  <a:srgbClr val="FF0000"/>
                </a:solidFill>
              </a:rPr>
              <a:t>une notion d’héritage</a:t>
            </a:r>
            <a:r>
              <a:rPr lang="fr-FR" b="1" u="sng" baseline="0" dirty="0"/>
              <a:t>.</a:t>
            </a:r>
          </a:p>
          <a:p>
            <a:endParaRPr lang="fr-FR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16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diagramme d’activité 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cas d’utilisation qui part d’un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initial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finir à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final = résultat attendu.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Flow Final en revanche est un cas d’erreur.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Losange : prise de décision.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086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diagramme d’activité 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cas d’utilisation qui part d’un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initial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finir à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état final = résultat attendu.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Flow Final en revanche est un cas d’erreur.</a:t>
            </a:r>
          </a:p>
          <a:p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Losange : prise de décision.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16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Représentation graphique de la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 échanges de messages entre les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acteurs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</a:t>
            </a:r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Serveur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d’application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la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nominal  (valide)</a:t>
            </a:r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fr-FR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</a:p>
          <a:p>
            <a:pPr rtl="0"/>
            <a:endParaRPr lang="fr-F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fr-F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Scénario alternatif (invalide)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re-saisie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ID à l’utilisateur Etape 3.) 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11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19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0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0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6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0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5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6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7B90C-14A8-4F17-8A4A-E026A0365746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4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1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27.JP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gif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1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25.JPG"/><Relationship Id="rId4" Type="http://schemas.microsoft.com/office/2007/relationships/hdphoto" Target="../media/hdphoto1.wdp"/><Relationship Id="rId9" Type="http://schemas.openxmlformats.org/officeDocument/2006/relationships/image" Target="../media/image39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0.JP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33.JP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MTG </a:t>
            </a:r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builder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3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327"/>
            <a:ext cx="1219200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43245" y="2244060"/>
            <a:ext cx="3225867" cy="2154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Diagramme d’activité :</a:t>
            </a:r>
          </a:p>
          <a:p>
            <a:pPr algn="ctr"/>
            <a:endParaRPr lang="fr-FR" sz="1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Connexion « Espace Membre »</a:t>
            </a:r>
            <a:endParaRPr lang="fr-FR" sz="2000" b="1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D39779-1188-4245-8345-6DB974E4A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57" y="-15339"/>
            <a:ext cx="7707554" cy="65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5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9"/>
            <a:ext cx="1219200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43245" y="2244060"/>
            <a:ext cx="3225867" cy="215443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Diagramme d’activité :</a:t>
            </a:r>
          </a:p>
          <a:p>
            <a:pPr algn="ctr"/>
            <a:endParaRPr lang="fr-FR" sz="10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b="1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Création d’une decklist</a:t>
            </a:r>
            <a:endParaRPr lang="fr-FR" sz="2000" b="1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277663-BFFD-464C-8A05-B210F26CE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357" y="0"/>
            <a:ext cx="7669777" cy="65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91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91E8A1-E73F-4860-ACA6-916C06A02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117" y="133814"/>
            <a:ext cx="9608095" cy="659037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35181" y="1838831"/>
            <a:ext cx="4413871" cy="24314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100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3600" dirty="0">
                <a:latin typeface="Poppins" panose="00000500000000000000" pitchFamily="2" charset="0"/>
                <a:cs typeface="Poppins" panose="00000500000000000000" pitchFamily="2" charset="0"/>
              </a:rPr>
              <a:t>Diagramme de séquence :</a:t>
            </a:r>
          </a:p>
          <a:p>
            <a:pPr algn="ctr"/>
            <a:endParaRPr lang="fr-FR" sz="100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b="1" u="sng" dirty="0">
                <a:latin typeface="Poppins" panose="00000500000000000000" pitchFamily="2" charset="0"/>
                <a:cs typeface="Poppins" panose="00000500000000000000" pitchFamily="2" charset="0"/>
              </a:rPr>
              <a:t>Connexion « Espace Membre »</a:t>
            </a:r>
          </a:p>
          <a:p>
            <a:pPr algn="ctr"/>
            <a:endParaRPr lang="fr-FR" sz="1000" u="sng" dirty="0"/>
          </a:p>
        </p:txBody>
      </p:sp>
    </p:spTree>
    <p:extLst>
      <p:ext uri="{BB962C8B-B14F-4D97-AF65-F5344CB8AC3E}">
        <p14:creationId xmlns:p14="http://schemas.microsoft.com/office/powerpoint/2010/main" val="36402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1"/>
            <a:ext cx="12192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FEA551-5E32-4F6F-93DA-F57084002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16" y="134760"/>
            <a:ext cx="9627078" cy="658847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78779" y="1872284"/>
            <a:ext cx="40813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1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3600" dirty="0">
                <a:latin typeface="Poppins" panose="00000500000000000000" pitchFamily="2" charset="0"/>
                <a:cs typeface="Poppins" panose="00000500000000000000" pitchFamily="2" charset="0"/>
              </a:rPr>
              <a:t>Diagramme de séquence :</a:t>
            </a:r>
          </a:p>
          <a:p>
            <a:pPr algn="ctr"/>
            <a:endParaRPr lang="fr-FR" sz="100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b="1" u="sng" dirty="0">
                <a:latin typeface="Poppins" panose="00000500000000000000" pitchFamily="2" charset="0"/>
                <a:cs typeface="Poppins" panose="00000500000000000000" pitchFamily="2" charset="0"/>
              </a:rPr>
              <a:t>Création d’un deck</a:t>
            </a:r>
          </a:p>
          <a:p>
            <a:pPr algn="ctr"/>
            <a:endParaRPr lang="fr-FR" sz="1000" u="sng" dirty="0"/>
          </a:p>
        </p:txBody>
      </p:sp>
    </p:spTree>
    <p:extLst>
      <p:ext uri="{BB962C8B-B14F-4D97-AF65-F5344CB8AC3E}">
        <p14:creationId xmlns:p14="http://schemas.microsoft.com/office/powerpoint/2010/main" val="172460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377460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179859" y="434898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Modele conceptuel des donnes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2E0F2B2-F4CC-4A5C-BCC2-E49629F03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9" y="1414150"/>
            <a:ext cx="11326342" cy="52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151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89928" y="345690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Modele logique des donnes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65A5DA-F324-4C98-A21A-602675300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12" y="1428391"/>
            <a:ext cx="9697062" cy="508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6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151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89928" y="345690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Modele logique des donnes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65A5DA-F324-4C98-A21A-602675300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12" y="1428391"/>
            <a:ext cx="9697062" cy="508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4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89928" y="345690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Script </a:t>
            </a:r>
            <a:r>
              <a:rPr lang="fr-FR" sz="4400" u="sng" dirty="0" err="1">
                <a:solidFill>
                  <a:schemeClr val="bg1"/>
                </a:solidFill>
                <a:latin typeface="VALORANT" pitchFamily="2" charset="0"/>
              </a:rPr>
              <a:t>sql</a:t>
            </a:r>
            <a:endParaRPr lang="fr-FR" sz="4400" u="sng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BDF0E7-81D1-48CD-8176-99CBF29C8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565" y="1208174"/>
            <a:ext cx="4944870" cy="53431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E132FD-6CEA-416F-A49F-12F84A8D0B92}"/>
              </a:ext>
            </a:extLst>
          </p:cNvPr>
          <p:cNvSpPr/>
          <p:nvPr/>
        </p:nvSpPr>
        <p:spPr>
          <a:xfrm>
            <a:off x="3412273" y="2598234"/>
            <a:ext cx="3813717" cy="2129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87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Le code</a:t>
            </a:r>
          </a:p>
        </p:txBody>
      </p:sp>
    </p:spTree>
    <p:extLst>
      <p:ext uri="{BB962C8B-B14F-4D97-AF65-F5344CB8AC3E}">
        <p14:creationId xmlns:p14="http://schemas.microsoft.com/office/powerpoint/2010/main" val="320241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110" y="2476896"/>
            <a:ext cx="8313575" cy="413790"/>
          </a:xfrm>
          <a:effectLst>
            <a:outerShdw blurRad="50800" dist="38100" dir="2700000" algn="tl" rotWithShape="0">
              <a:prstClr val="black"/>
            </a:outerShdw>
          </a:effectLst>
        </p:spPr>
        <p:txBody>
          <a:bodyPr>
            <a:normAutofit fontScale="90000"/>
          </a:bodyPr>
          <a:lstStyle/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1. PRESENTATION</a:t>
            </a:r>
          </a:p>
        </p:txBody>
      </p:sp>
      <p:sp>
        <p:nvSpPr>
          <p:cNvPr id="11" name="Titre 1"/>
          <p:cNvSpPr txBox="1">
            <a:spLocks/>
          </p:cNvSpPr>
          <p:nvPr/>
        </p:nvSpPr>
        <p:spPr bwMode="white">
          <a:xfrm>
            <a:off x="765110" y="1057132"/>
            <a:ext cx="3750906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>
                <a:solidFill>
                  <a:schemeClr val="bg1"/>
                </a:solidFill>
                <a:latin typeface="VALORANT" pitchFamily="2" charset="0"/>
              </a:rPr>
              <a:t>SOMMAIRE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CBBA0102-1ECF-46D7-B077-3B10B1BB8EF2}"/>
              </a:ext>
            </a:extLst>
          </p:cNvPr>
          <p:cNvSpPr txBox="1">
            <a:spLocks/>
          </p:cNvSpPr>
          <p:nvPr/>
        </p:nvSpPr>
        <p:spPr>
          <a:xfrm>
            <a:off x="765109" y="3093792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2. Cahier des charges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128634B5-F0EA-4768-AA67-7BA8EAC485B9}"/>
              </a:ext>
            </a:extLst>
          </p:cNvPr>
          <p:cNvSpPr txBox="1">
            <a:spLocks/>
          </p:cNvSpPr>
          <p:nvPr/>
        </p:nvSpPr>
        <p:spPr>
          <a:xfrm>
            <a:off x="765108" y="3677778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3. Analyse fonctionnelle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6E80301F-A1A8-4D28-9FA6-99BD5ACEF1F7}"/>
              </a:ext>
            </a:extLst>
          </p:cNvPr>
          <p:cNvSpPr txBox="1">
            <a:spLocks/>
          </p:cNvSpPr>
          <p:nvPr/>
        </p:nvSpPr>
        <p:spPr>
          <a:xfrm>
            <a:off x="765108" y="4258653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4. Conception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F68F2104-E945-448B-888E-CA26940365F1}"/>
              </a:ext>
            </a:extLst>
          </p:cNvPr>
          <p:cNvSpPr txBox="1">
            <a:spLocks/>
          </p:cNvSpPr>
          <p:nvPr/>
        </p:nvSpPr>
        <p:spPr>
          <a:xfrm>
            <a:off x="765108" y="4839528"/>
            <a:ext cx="8313575" cy="413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000" dirty="0">
                <a:solidFill>
                  <a:schemeClr val="bg1"/>
                </a:solidFill>
                <a:latin typeface="VALORANT" pitchFamily="2" charset="0"/>
              </a:rPr>
              <a:t>5. Le code</a:t>
            </a:r>
          </a:p>
        </p:txBody>
      </p:sp>
    </p:spTree>
    <p:extLst>
      <p:ext uri="{BB962C8B-B14F-4D97-AF65-F5344CB8AC3E}">
        <p14:creationId xmlns:p14="http://schemas.microsoft.com/office/powerpoint/2010/main" val="343266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3573" cy="6870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5B4A4C-D188-4A6B-9F52-A795684F07AD}"/>
              </a:ext>
            </a:extLst>
          </p:cNvPr>
          <p:cNvSpPr txBox="1"/>
          <p:nvPr/>
        </p:nvSpPr>
        <p:spPr>
          <a:xfrm flipH="1">
            <a:off x="89928" y="345690"/>
            <a:ext cx="12033713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Script </a:t>
            </a:r>
            <a:r>
              <a:rPr lang="fr-FR" sz="4400" u="sng" dirty="0" err="1">
                <a:solidFill>
                  <a:schemeClr val="bg1"/>
                </a:solidFill>
                <a:latin typeface="VALORANT" pitchFamily="2" charset="0"/>
              </a:rPr>
              <a:t>sql</a:t>
            </a:r>
            <a:endParaRPr lang="fr-FR" sz="4400" u="sng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BDF0E7-81D1-48CD-8176-99CBF29C8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06" y="1115131"/>
            <a:ext cx="4944870" cy="53431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E132FD-6CEA-416F-A49F-12F84A8D0B92}"/>
              </a:ext>
            </a:extLst>
          </p:cNvPr>
          <p:cNvSpPr/>
          <p:nvPr/>
        </p:nvSpPr>
        <p:spPr>
          <a:xfrm>
            <a:off x="647489" y="2894238"/>
            <a:ext cx="3813717" cy="2129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37AC999-6565-456F-94AA-3DF529AD194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432" y="2396520"/>
            <a:ext cx="2341849" cy="2064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C0387B-B40F-4B12-813D-4517108030FC}"/>
              </a:ext>
            </a:extLst>
          </p:cNvPr>
          <p:cNvSpPr/>
          <p:nvPr/>
        </p:nvSpPr>
        <p:spPr>
          <a:xfrm>
            <a:off x="7905749" y="2396520"/>
            <a:ext cx="1238251" cy="398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23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48449" y="366414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VALORANT" pitchFamily="2" charset="0"/>
              </a:rPr>
              <a:t>Base de </a:t>
            </a:r>
            <a:r>
              <a:rPr lang="fr-FR" sz="3600" dirty="0" err="1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149615" y="6303080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21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DD8E88-E01C-4259-9173-AFDF39523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8" y="1086409"/>
            <a:ext cx="11137944" cy="54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64219"/>
      </p:ext>
    </p:extLst>
  </p:cSld>
  <p:clrMapOvr>
    <a:masterClrMapping/>
  </p:clrMapOvr>
  <p:transition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Recuperation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d’une api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091863" y="6309145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22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98" y="1325392"/>
            <a:ext cx="10569403" cy="49702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1764" y="3429000"/>
            <a:ext cx="3715352" cy="931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677124"/>
      </p:ext>
    </p:extLst>
  </p:cSld>
  <p:clrMapOvr>
    <a:masterClrMapping/>
  </p:clrMapOvr>
  <p:transition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Datas json</a:t>
            </a:r>
            <a:endParaRPr lang="fr-FR" sz="4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4" y="1325392"/>
            <a:ext cx="10548032" cy="5098679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197741" y="63178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23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0520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948874" y="191971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datas json 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(</a:t>
            </a:r>
            <a:r>
              <a:rPr lang="fr-FR" sz="2400" dirty="0" err="1">
                <a:solidFill>
                  <a:schemeClr val="bg1"/>
                </a:solidFill>
                <a:latin typeface="VALORANT" pitchFamily="2" charset="0"/>
              </a:rPr>
              <a:t>decode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 via </a:t>
            </a:r>
            <a:r>
              <a:rPr lang="fr-FR" sz="2400" dirty="0" err="1">
                <a:solidFill>
                  <a:schemeClr val="bg1"/>
                </a:solidFill>
                <a:latin typeface="VALORANT" pitchFamily="2" charset="0"/>
              </a:rPr>
              <a:t>mozilla</a:t>
            </a:r>
            <a:r>
              <a:rPr lang="fr-FR" sz="2400" dirty="0">
                <a:solidFill>
                  <a:schemeClr val="bg1"/>
                </a:solidFill>
                <a:latin typeface="VALORANT" pitchFamily="2" charset="0"/>
              </a:rPr>
              <a:t>)</a:t>
            </a: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765110" y="4360519"/>
            <a:ext cx="10851502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12" y="1911080"/>
            <a:ext cx="3344378" cy="4046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55" y="1394761"/>
            <a:ext cx="3258033" cy="5079021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215588" y="6346128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24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9675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54C557E-32BC-436F-A9CF-0BE06FD73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031523" y="451883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INSERTION EN BDD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149615" y="6303080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25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2F511D-347E-44B8-9CCA-24426D021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07" y="1783200"/>
            <a:ext cx="6577662" cy="34134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80BDCBD-D0B8-41EB-B773-5789EB6A9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4" y="5547816"/>
            <a:ext cx="10145551" cy="8583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026ECE6-E15B-4A2F-A865-3471FE5DEF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7" y="2983546"/>
            <a:ext cx="4319400" cy="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12189"/>
      </p:ext>
    </p:extLst>
  </p:cSld>
  <p:clrMapOvr>
    <a:masterClrMapping/>
  </p:clrMapOvr>
  <p:transition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br>
              <a:rPr lang="fr-FR" sz="5400" dirty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95400" y="1259175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Base</a:t>
            </a:r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 de </a:t>
            </a:r>
            <a:r>
              <a:rPr lang="fr-FR" sz="4400" dirty="0" err="1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44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4" y="1121846"/>
            <a:ext cx="10478352" cy="5188124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160476" y="6309970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26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6908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086850" y="6250472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27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Html/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css</a:t>
            </a:r>
            <a:endParaRPr lang="fr-FR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2711819-C03A-4B55-85CD-C7EEEB2CA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1" y="2061373"/>
            <a:ext cx="7201359" cy="273525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5451162-3D4F-4B6B-BA92-4345078AD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22" y="366832"/>
            <a:ext cx="3007855" cy="606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90607"/>
      </p:ext>
    </p:extLst>
  </p:cSld>
  <p:clrMapOvr>
    <a:masterClrMapping/>
  </p:clrMapOvr>
  <p:transition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086850" y="6250472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28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vue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B3FC43-CA81-445C-B7E6-03462C36F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56" y="1254280"/>
            <a:ext cx="7677687" cy="517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6627"/>
      </p:ext>
    </p:extLst>
  </p:cSld>
  <p:clrMapOvr>
    <a:masterClrMapping/>
  </p:clrMapOvr>
  <p:transition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086850" y="6250472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29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vue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97219D-25F9-432F-A9BC-4185BE16A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2" y="1259757"/>
            <a:ext cx="9929216" cy="48715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104E01-35B7-46C4-895E-B9D77329860B}"/>
              </a:ext>
            </a:extLst>
          </p:cNvPr>
          <p:cNvSpPr/>
          <p:nvPr/>
        </p:nvSpPr>
        <p:spPr>
          <a:xfrm>
            <a:off x="1382751" y="2007220"/>
            <a:ext cx="2966225" cy="546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B5949-AF18-49EC-9751-EE63CB027621}"/>
              </a:ext>
            </a:extLst>
          </p:cNvPr>
          <p:cNvSpPr/>
          <p:nvPr/>
        </p:nvSpPr>
        <p:spPr>
          <a:xfrm>
            <a:off x="5580657" y="1753386"/>
            <a:ext cx="1498862" cy="3487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347223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>
                <a:solidFill>
                  <a:schemeClr val="bg1"/>
                </a:solidFill>
                <a:latin typeface="VALORANT" pitchFamily="2" charset="0"/>
              </a:rPr>
              <a:t>presentation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5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086850" y="6250472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30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5EF1D7-51ED-459F-BA08-ED704D7A1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" y="1447994"/>
            <a:ext cx="3640990" cy="19357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14CCE0F-77D8-4F6A-88D0-BF2BD80B7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68" y="1179768"/>
            <a:ext cx="3200383" cy="26081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52AA7B-E0A2-42BA-A10F-D3A15B18F195}"/>
              </a:ext>
            </a:extLst>
          </p:cNvPr>
          <p:cNvSpPr/>
          <p:nvPr/>
        </p:nvSpPr>
        <p:spPr>
          <a:xfrm>
            <a:off x="7098507" y="2812925"/>
            <a:ext cx="899318" cy="16116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718418A-D411-4FE6-9E75-AE28612D7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926724"/>
            <a:ext cx="7598205" cy="2473834"/>
          </a:xfrm>
          <a:prstGeom prst="rect">
            <a:avLst/>
          </a:prstGeom>
        </p:spPr>
      </p:pic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756E9F28-AD77-4188-AA25-45ED9E9FB0FD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026730" y="2893507"/>
            <a:ext cx="2071777" cy="118829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C9653384-0BA7-4A7B-8EB6-002D7D5B85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261" y="1839589"/>
            <a:ext cx="2352675" cy="1152525"/>
          </a:xfrm>
          <a:prstGeom prst="rect">
            <a:avLst/>
          </a:prstGeom>
        </p:spPr>
      </p:pic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4A3A3833-FD3B-4E2F-AE90-EE155DC9280C}"/>
              </a:ext>
            </a:extLst>
          </p:cNvPr>
          <p:cNvCxnSpPr>
            <a:cxnSpLocks/>
          </p:cNvCxnSpPr>
          <p:nvPr/>
        </p:nvCxnSpPr>
        <p:spPr>
          <a:xfrm flipV="1">
            <a:off x="7864523" y="2601335"/>
            <a:ext cx="1699105" cy="13682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BBB8AFE-1672-4DFA-BAFB-D36667EB64C8}"/>
              </a:ext>
            </a:extLst>
          </p:cNvPr>
          <p:cNvCxnSpPr>
            <a:cxnSpLocks/>
          </p:cNvCxnSpPr>
          <p:nvPr/>
        </p:nvCxnSpPr>
        <p:spPr>
          <a:xfrm flipH="1" flipV="1">
            <a:off x="1385741" y="2139886"/>
            <a:ext cx="933253" cy="219644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134510"/>
      </p:ext>
    </p:extLst>
  </p:cSld>
  <p:clrMapOvr>
    <a:masterClrMapping/>
  </p:clrMapOvr>
  <p:transition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7415" cy="690042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086850" y="6250472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31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633543" y="146124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api</a:t>
            </a: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37C2CFB7-13C0-4AE9-8FE3-AA2090644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64" y="1823433"/>
            <a:ext cx="3305175" cy="5715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A37006A-CE7E-4CDF-ACB0-A90132696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50" y="3195638"/>
            <a:ext cx="6816174" cy="3232774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029AC6D-7802-4C5E-B2C0-94021DCE0F7F}"/>
              </a:ext>
            </a:extLst>
          </p:cNvPr>
          <p:cNvCxnSpPr>
            <a:cxnSpLocks/>
          </p:cNvCxnSpPr>
          <p:nvPr/>
        </p:nvCxnSpPr>
        <p:spPr>
          <a:xfrm>
            <a:off x="5720551" y="2223924"/>
            <a:ext cx="154979" cy="1164709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 60">
            <a:extLst>
              <a:ext uri="{FF2B5EF4-FFF2-40B4-BE49-F238E27FC236}">
                <a16:creationId xmlns:a16="http://schemas.microsoft.com/office/drawing/2014/main" id="{F30194F5-FDD7-4832-B71B-C2CEDC397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348792"/>
            <a:ext cx="2334039" cy="6079683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D35E612-9A90-43AD-AE0E-E0D213DD8AD6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2521659" y="2109183"/>
            <a:ext cx="1030095" cy="1016686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D7FD5444-9C3D-48B4-A279-E90876098CD8}"/>
              </a:ext>
            </a:extLst>
          </p:cNvPr>
          <p:cNvSpPr/>
          <p:nvPr/>
        </p:nvSpPr>
        <p:spPr>
          <a:xfrm flipV="1">
            <a:off x="514350" y="2819400"/>
            <a:ext cx="2007309" cy="612938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BE7BA367-58B5-4A9A-9C0B-9E6AA78EA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55" y="1703720"/>
            <a:ext cx="4270195" cy="838199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64CDF9C9-EB9C-4676-933E-FEF6BB46611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6905625" y="2415890"/>
            <a:ext cx="1176403" cy="16655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DC315B27-7CED-4585-AA18-1C17FB9F2C0D}"/>
              </a:ext>
            </a:extLst>
          </p:cNvPr>
          <p:cNvSpPr/>
          <p:nvPr/>
        </p:nvSpPr>
        <p:spPr>
          <a:xfrm>
            <a:off x="4535478" y="3905251"/>
            <a:ext cx="2370147" cy="35242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9A0262-2C7E-4225-ACE7-306294EC4A46}"/>
              </a:ext>
            </a:extLst>
          </p:cNvPr>
          <p:cNvSpPr/>
          <p:nvPr/>
        </p:nvSpPr>
        <p:spPr>
          <a:xfrm>
            <a:off x="3746500" y="1823433"/>
            <a:ext cx="1692766" cy="179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8503DCBC-B825-44AB-AB2C-77727937AE3A}"/>
              </a:ext>
            </a:extLst>
          </p:cNvPr>
          <p:cNvCxnSpPr>
            <a:cxnSpLocks/>
          </p:cNvCxnSpPr>
          <p:nvPr/>
        </p:nvCxnSpPr>
        <p:spPr>
          <a:xfrm>
            <a:off x="5143500" y="4241657"/>
            <a:ext cx="295767" cy="3869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608D2843-20FC-4E00-801B-2930F1FAB46F}"/>
              </a:ext>
            </a:extLst>
          </p:cNvPr>
          <p:cNvCxnSpPr/>
          <p:nvPr/>
        </p:nvCxnSpPr>
        <p:spPr>
          <a:xfrm rot="16200000" flipV="1">
            <a:off x="2135679" y="4002579"/>
            <a:ext cx="4053492" cy="266700"/>
          </a:xfrm>
          <a:prstGeom prst="bentConnector3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588586"/>
      </p:ext>
    </p:extLst>
  </p:cSld>
  <p:clrMapOvr>
    <a:masterClrMapping/>
  </p:clrMapOvr>
  <p:transition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59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086850" y="6250472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32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718418A-D411-4FE6-9E75-AE28612D7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6" y="1248557"/>
            <a:ext cx="9152833" cy="29799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F94AF92-6733-4057-8B9A-17D30956EC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3" y="4606741"/>
            <a:ext cx="4212937" cy="1852612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86025E8-7AF1-4038-A73B-976C36BD772D}"/>
              </a:ext>
            </a:extLst>
          </p:cNvPr>
          <p:cNvCxnSpPr>
            <a:cxnSpLocks/>
          </p:cNvCxnSpPr>
          <p:nvPr/>
        </p:nvCxnSpPr>
        <p:spPr>
          <a:xfrm>
            <a:off x="2007808" y="3781425"/>
            <a:ext cx="1830767" cy="20764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470373"/>
      </p:ext>
    </p:extLst>
  </p:cSld>
  <p:clrMapOvr>
    <a:masterClrMapping/>
  </p:clrMapOvr>
  <p:transition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93994" y="63563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33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3031523" y="265729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dirty="0">
                <a:solidFill>
                  <a:schemeClr val="bg1"/>
                </a:solidFill>
                <a:latin typeface="VALORANT" pitchFamily="2" charset="0"/>
              </a:rPr>
              <a:t>HTML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58" y="939951"/>
            <a:ext cx="10496682" cy="54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9436"/>
      </p:ext>
    </p:extLst>
  </p:cSld>
  <p:clrMapOvr>
    <a:masterClrMapping/>
  </p:clrMapOvr>
  <p:transition>
    <p:split orient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6972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34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06" y="1522917"/>
            <a:ext cx="3899383" cy="454928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27853B4-ECBC-4231-9B31-6369E444C4AF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71B495E-1938-438E-B9F9-2A6EBE594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0" y="1522916"/>
            <a:ext cx="5810762" cy="45492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4EA6FE-1788-468D-B6AE-7AC117847984}"/>
              </a:ext>
            </a:extLst>
          </p:cNvPr>
          <p:cNvSpPr/>
          <p:nvPr/>
        </p:nvSpPr>
        <p:spPr>
          <a:xfrm>
            <a:off x="1628775" y="2590800"/>
            <a:ext cx="2038350" cy="561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92640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086850" y="6250472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35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25EF1D7-51ED-459F-BA08-ED704D7A1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5" y="1447994"/>
            <a:ext cx="3726178" cy="19810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0A4AD9-83B5-452C-BD4E-2B67FCE3A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99" y="4093493"/>
            <a:ext cx="7773608" cy="2522104"/>
          </a:xfrm>
          <a:prstGeom prst="rect">
            <a:avLst/>
          </a:prstGeom>
        </p:spPr>
      </p:pic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BBBB8AFE-1672-4DFA-BAFB-D36667EB64C8}"/>
              </a:ext>
            </a:extLst>
          </p:cNvPr>
          <p:cNvCxnSpPr>
            <a:cxnSpLocks/>
          </p:cNvCxnSpPr>
          <p:nvPr/>
        </p:nvCxnSpPr>
        <p:spPr>
          <a:xfrm flipH="1" flipV="1">
            <a:off x="1685925" y="2619452"/>
            <a:ext cx="2406929" cy="1795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DBE7CDD1-1182-451B-80E6-B7F3005829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3" y="2051050"/>
            <a:ext cx="2425680" cy="18990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B603BD3-4798-4B2A-8B24-FD76DD3450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69" y="1447994"/>
            <a:ext cx="4300232" cy="198100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6067072-5B13-4216-9A23-9A95172CC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7" y="1442866"/>
            <a:ext cx="3024188" cy="281160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A785C1D-55E7-4883-9C79-796E36501238}"/>
              </a:ext>
            </a:extLst>
          </p:cNvPr>
          <p:cNvCxnSpPr>
            <a:cxnSpLocks/>
          </p:cNvCxnSpPr>
          <p:nvPr/>
        </p:nvCxnSpPr>
        <p:spPr>
          <a:xfrm>
            <a:off x="7192943" y="1526381"/>
            <a:ext cx="1551007" cy="3151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D1173D6-7259-40B7-8F92-20503F474439}"/>
              </a:ext>
            </a:extLst>
          </p:cNvPr>
          <p:cNvCxnSpPr>
            <a:cxnSpLocks/>
          </p:cNvCxnSpPr>
          <p:nvPr/>
        </p:nvCxnSpPr>
        <p:spPr>
          <a:xfrm flipH="1">
            <a:off x="5711750" y="1697299"/>
            <a:ext cx="1020044" cy="3537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DEAE929-A56B-4B7B-AE5D-EA12C9146409}"/>
              </a:ext>
            </a:extLst>
          </p:cNvPr>
          <p:cNvCxnSpPr/>
          <p:nvPr/>
        </p:nvCxnSpPr>
        <p:spPr>
          <a:xfrm flipH="1">
            <a:off x="4950128" y="2542630"/>
            <a:ext cx="225187" cy="17030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73612"/>
      </p:ext>
    </p:extLst>
  </p:cSld>
  <p:clrMapOvr>
    <a:masterClrMapping/>
  </p:clrMapOvr>
  <p:transition>
    <p:split orient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08" y="0"/>
            <a:ext cx="12267415" cy="690042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086850" y="6250472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36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633543" y="146124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api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A37006A-CE7E-4CDF-ACB0-A90132696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50" y="3195638"/>
            <a:ext cx="6816174" cy="32327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777E8E-E45D-4809-881E-DF5CF2E10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15" y="1817237"/>
            <a:ext cx="3495675" cy="571500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029AC6D-7802-4C5E-B2C0-94021DCE0F7F}"/>
              </a:ext>
            </a:extLst>
          </p:cNvPr>
          <p:cNvCxnSpPr>
            <a:cxnSpLocks/>
          </p:cNvCxnSpPr>
          <p:nvPr/>
        </p:nvCxnSpPr>
        <p:spPr>
          <a:xfrm>
            <a:off x="5720551" y="2223924"/>
            <a:ext cx="154979" cy="11647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D35E612-9A90-43AD-AE0E-E0D213DD8AD6}"/>
              </a:ext>
            </a:extLst>
          </p:cNvPr>
          <p:cNvCxnSpPr>
            <a:cxnSpLocks/>
            <a:stCxn id="39" idx="6"/>
            <a:endCxn id="76" idx="1"/>
          </p:cNvCxnSpPr>
          <p:nvPr/>
        </p:nvCxnSpPr>
        <p:spPr>
          <a:xfrm flipV="1">
            <a:off x="2860174" y="1913033"/>
            <a:ext cx="886326" cy="3960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961606B6-098C-4E96-A3D3-22AB02767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4" y="2223924"/>
            <a:ext cx="2685231" cy="2713959"/>
          </a:xfrm>
          <a:prstGeom prst="rect">
            <a:avLst/>
          </a:prstGeom>
        </p:spPr>
      </p:pic>
      <p:sp>
        <p:nvSpPr>
          <p:cNvPr id="39" name="Ellipse 38">
            <a:extLst>
              <a:ext uri="{FF2B5EF4-FFF2-40B4-BE49-F238E27FC236}">
                <a16:creationId xmlns:a16="http://schemas.microsoft.com/office/drawing/2014/main" id="{D7FD5444-9C3D-48B4-A279-E90876098CD8}"/>
              </a:ext>
            </a:extLst>
          </p:cNvPr>
          <p:cNvSpPr/>
          <p:nvPr/>
        </p:nvSpPr>
        <p:spPr>
          <a:xfrm flipV="1">
            <a:off x="455095" y="2002633"/>
            <a:ext cx="2405079" cy="6129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BE7BA367-58B5-4A9A-9C0B-9E6AA78EA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55" y="1703720"/>
            <a:ext cx="4270195" cy="838199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64CDF9C9-EB9C-4676-933E-FEF6BB46611A}"/>
              </a:ext>
            </a:extLst>
          </p:cNvPr>
          <p:cNvCxnSpPr>
            <a:cxnSpLocks/>
            <a:stCxn id="54" idx="6"/>
          </p:cNvCxnSpPr>
          <p:nvPr/>
        </p:nvCxnSpPr>
        <p:spPr>
          <a:xfrm flipV="1">
            <a:off x="6905625" y="2415890"/>
            <a:ext cx="1176403" cy="16655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Ellipse 53">
            <a:extLst>
              <a:ext uri="{FF2B5EF4-FFF2-40B4-BE49-F238E27FC236}">
                <a16:creationId xmlns:a16="http://schemas.microsoft.com/office/drawing/2014/main" id="{DC315B27-7CED-4585-AA18-1C17FB9F2C0D}"/>
              </a:ext>
            </a:extLst>
          </p:cNvPr>
          <p:cNvSpPr/>
          <p:nvPr/>
        </p:nvSpPr>
        <p:spPr>
          <a:xfrm>
            <a:off x="4535478" y="3905251"/>
            <a:ext cx="2370147" cy="35242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9A0262-2C7E-4225-ACE7-306294EC4A46}"/>
              </a:ext>
            </a:extLst>
          </p:cNvPr>
          <p:cNvSpPr/>
          <p:nvPr/>
        </p:nvSpPr>
        <p:spPr>
          <a:xfrm>
            <a:off x="3746500" y="1823433"/>
            <a:ext cx="2266950" cy="179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8503DCBC-B825-44AB-AB2C-77727937AE3A}"/>
              </a:ext>
            </a:extLst>
          </p:cNvPr>
          <p:cNvCxnSpPr>
            <a:cxnSpLocks/>
          </p:cNvCxnSpPr>
          <p:nvPr/>
        </p:nvCxnSpPr>
        <p:spPr>
          <a:xfrm>
            <a:off x="5143500" y="4241657"/>
            <a:ext cx="295767" cy="3869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608D2843-20FC-4E00-801B-2930F1FAB46F}"/>
              </a:ext>
            </a:extLst>
          </p:cNvPr>
          <p:cNvCxnSpPr/>
          <p:nvPr/>
        </p:nvCxnSpPr>
        <p:spPr>
          <a:xfrm rot="16200000" flipV="1">
            <a:off x="2135679" y="4002579"/>
            <a:ext cx="4053492" cy="26670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810809"/>
      </p:ext>
    </p:extLst>
  </p:cSld>
  <p:clrMapOvr>
    <a:masterClrMapping/>
  </p:clrMapOvr>
  <p:transition>
    <p:split orient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086850" y="6250472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37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C1DFEFE-A832-4622-AB20-AC2AD239E599}"/>
              </a:ext>
            </a:extLst>
          </p:cNvPr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Ecouteur d’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evenement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 « </a:t>
            </a:r>
            <a:r>
              <a:rPr lang="fr-FR" dirty="0" err="1">
                <a:solidFill>
                  <a:schemeClr val="bg1"/>
                </a:solidFill>
                <a:latin typeface="VALORANT" pitchFamily="2" charset="0"/>
              </a:rPr>
              <a:t>js</a:t>
            </a:r>
            <a:r>
              <a:rPr lang="fr-FR" dirty="0">
                <a:solidFill>
                  <a:schemeClr val="bg1"/>
                </a:solidFill>
                <a:latin typeface="VALORANT" pitchFamily="2" charset="0"/>
              </a:rPr>
              <a:t> »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94AF92-6733-4057-8B9A-17D30956E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93" y="4606741"/>
            <a:ext cx="4212937" cy="185261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2BB64D1-B67E-429E-9CF2-AC764FC03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1331544"/>
            <a:ext cx="8867775" cy="287655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86025E8-7AF1-4038-A73B-976C36BD772D}"/>
              </a:ext>
            </a:extLst>
          </p:cNvPr>
          <p:cNvCxnSpPr>
            <a:cxnSpLocks/>
          </p:cNvCxnSpPr>
          <p:nvPr/>
        </p:nvCxnSpPr>
        <p:spPr>
          <a:xfrm>
            <a:off x="2724346" y="3761295"/>
            <a:ext cx="1706252" cy="21116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31013"/>
      </p:ext>
    </p:extLst>
  </p:cSld>
  <p:clrMapOvr>
    <a:masterClrMapping/>
  </p:clrMapOvr>
  <p:transition>
    <p:split orient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6972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38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VALORANT" pitchFamily="2" charset="0"/>
              </a:rPr>
              <a:t>html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7" y="1087656"/>
            <a:ext cx="10479712" cy="53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39958"/>
      </p:ext>
    </p:extLst>
  </p:cSld>
  <p:clrMapOvr>
    <a:masterClrMapping/>
  </p:clrMapOvr>
  <p:transition>
    <p:split orient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>
                <a:solidFill>
                  <a:schemeClr val="bg1"/>
                </a:solidFill>
                <a:latin typeface="VALORANT" pitchFamily="2" charset="0"/>
              </a:rPr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35594423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br>
              <a:rPr lang="fr-FR" sz="5400" dirty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95400" y="1259175"/>
            <a:ext cx="960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Magic</a:t>
            </a:r>
            <a:r>
              <a:rPr lang="fr-FR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the </a:t>
            </a:r>
            <a:r>
              <a:rPr lang="fr-FR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Gathering</a:t>
            </a:r>
            <a:r>
              <a:rPr lang="fr-FR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est un jeu de carte dont la complexité est aussi l’intérêt principal. La stratégie fait le jeu et comme le nombre de cartes et de combinaisons possibles est immense, chacun a sa façon de jouer.</a:t>
            </a:r>
          </a:p>
          <a:p>
            <a:pPr algn="ctr"/>
            <a:endParaRPr lang="fr-FR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fr-FR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Mélange entre poker et échecs, </a:t>
            </a:r>
            <a:r>
              <a:rPr lang="fr-FR" sz="2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Magic</a:t>
            </a:r>
            <a:r>
              <a:rPr lang="fr-FR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est un combat entre deux joueurs qui usent de créatures, de sorts et d’enchantements.</a:t>
            </a:r>
          </a:p>
          <a:p>
            <a:pPr algn="ctr"/>
            <a:endParaRPr lang="fr-FR" sz="2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Chaque joueur dispose de 20 points de vie, le but étant de réduire le total de points de vie de son adversaire à 0.</a:t>
            </a:r>
          </a:p>
          <a:p>
            <a:pPr algn="ctr"/>
            <a:endParaRPr lang="fr-FR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endParaRPr lang="fr-FR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1258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POINTS FORTS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199" y="2244686"/>
            <a:ext cx="10744200" cy="157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 en Français/Anglais car la communauté Magic est internationale.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Outil utile et pratique pour tout les joueurs de Magic et partager ses créations de decks.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 tenir informer de la méta-</a:t>
            </a:r>
            <a:r>
              <a:rPr lang="fr-FR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game</a:t>
            </a: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endParaRPr lang="fr-FR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2571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POINTS FAIBLES :</a:t>
            </a:r>
            <a:endParaRPr lang="fr-FR" sz="24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199" y="4091346"/>
            <a:ext cx="9957619" cy="116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Sites similaires déjà existants, nécessité d’un bon référencement.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Difficulté pour se démarquer.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Nouveau site web avec moins de contenu.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FDEC39F-546B-4FF9-9896-83134B054A1E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17645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38200" y="1783021"/>
            <a:ext cx="65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CHARTE GRAPHIQUE :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00" y="2244686"/>
            <a:ext cx="10744200" cy="1207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Interface graphique moderne et interactive améliorant l’expérience utilisateur.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Mise en avant des artworks : Magic se démarque avant tout par la qualité visuelle de ses cartes.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Couleurs de l’application autour de tons pastels pour rappeler le côté dessin de Magic.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3629681"/>
            <a:ext cx="1223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0" i="0" u="sng" strike="noStrike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CIBLES:</a:t>
            </a:r>
            <a:endParaRPr lang="fr-FR" sz="2400" u="sng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838199" y="4091346"/>
            <a:ext cx="9957619" cy="1534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Joueurs de Magic de tout types d’âge, du format numérique et physique.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Nouveaux joueurs pouvant s’inspirer du partage des decks de joueurs plus expérimentés.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Utilisateurs désirant une application plus adaptée pour la conception de ses créations.</a:t>
            </a:r>
          </a:p>
          <a:p>
            <a:pPr marL="285750" indent="-285750">
              <a:lnSpc>
                <a:spcPct val="150000"/>
              </a:lnSpc>
              <a:buFont typeface="Segoe UI Symbol" panose="020B0502040204020203" pitchFamily="34" charset="0"/>
              <a:buChar char="⭢"/>
            </a:pPr>
            <a:endParaRPr lang="fr-FR" sz="16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FDEC39F-546B-4FF9-9896-83134B054A1E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</p:spTree>
    <p:extLst>
      <p:ext uri="{BB962C8B-B14F-4D97-AF65-F5344CB8AC3E}">
        <p14:creationId xmlns:p14="http://schemas.microsoft.com/office/powerpoint/2010/main" val="2721242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0" y="2784388"/>
            <a:ext cx="12192000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t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VALORANT" pitchFamily="2" charset="0"/>
              </a:rPr>
              <a:t>Analyse fonctionnelle</a:t>
            </a:r>
          </a:p>
        </p:txBody>
      </p:sp>
    </p:spTree>
    <p:extLst>
      <p:ext uri="{BB962C8B-B14F-4D97-AF65-F5344CB8AC3E}">
        <p14:creationId xmlns:p14="http://schemas.microsoft.com/office/powerpoint/2010/main" val="3441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946F004-2A58-42EF-A877-2C1B3BF23122}"/>
              </a:ext>
            </a:extLst>
          </p:cNvPr>
          <p:cNvSpPr txBox="1">
            <a:spLocks/>
          </p:cNvSpPr>
          <p:nvPr/>
        </p:nvSpPr>
        <p:spPr bwMode="white">
          <a:xfrm>
            <a:off x="3031524" y="582692"/>
            <a:ext cx="6128952" cy="73866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 u="sng" dirty="0">
                <a:solidFill>
                  <a:schemeClr val="bg1"/>
                </a:solidFill>
                <a:latin typeface="VALORANT" pitchFamily="2" charset="0"/>
              </a:rPr>
              <a:t>Cahier des charges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F903B9C-AB10-43E0-BBB8-BC4BA3F87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9185" y="-1225149"/>
            <a:ext cx="4093629" cy="103520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30E2CE-AEB3-48BD-9537-E58F27462990}"/>
              </a:ext>
            </a:extLst>
          </p:cNvPr>
          <p:cNvSpPr/>
          <p:nvPr/>
        </p:nvSpPr>
        <p:spPr>
          <a:xfrm>
            <a:off x="7378699" y="3315956"/>
            <a:ext cx="1289051" cy="622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7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 flipH="1">
            <a:off x="3336418" y="287660"/>
            <a:ext cx="5519164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u="sng" dirty="0">
                <a:solidFill>
                  <a:schemeClr val="bg1"/>
                </a:solidFill>
                <a:latin typeface="VALORANT" pitchFamily="2" charset="0"/>
              </a:rPr>
              <a:t>Cas d’Utilisation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405CE5C-D4E3-46E5-931B-619A89A47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75" y="1280718"/>
            <a:ext cx="8332250" cy="53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6076</TotalTime>
  <Words>1009</Words>
  <Application>Microsoft Office PowerPoint</Application>
  <PresentationFormat>Grand écran</PresentationFormat>
  <Paragraphs>222</Paragraphs>
  <Slides>39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Poppins</vt:lpstr>
      <vt:lpstr>Segoe UI Symbol</vt:lpstr>
      <vt:lpstr>VALORANT</vt:lpstr>
      <vt:lpstr>Thème Office</vt:lpstr>
      <vt:lpstr>MTG builder</vt:lpstr>
      <vt:lpstr>1. PRESENTATION</vt:lpstr>
      <vt:lpstr>presentation</vt:lpstr>
      <vt:lpstr> </vt:lpstr>
      <vt:lpstr>Présentation PowerPoint</vt:lpstr>
      <vt:lpstr>Présentation PowerPoint</vt:lpstr>
      <vt:lpstr>Analyse fonctionnelle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CONCEPTION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Base de donnees</vt:lpstr>
      <vt:lpstr>Présentation PowerPoint</vt:lpstr>
      <vt:lpstr>Présentation PowerPoint</vt:lpstr>
      <vt:lpstr>Présentation PowerPoint</vt:lpstr>
      <vt:lpstr>INSERTION EN BDD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ADRAR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MTG_Project</dc:title>
  <dc:creator>admin</dc:creator>
  <cp:lastModifiedBy>Utilisateur Windows</cp:lastModifiedBy>
  <cp:revision>86</cp:revision>
  <dcterms:created xsi:type="dcterms:W3CDTF">2021-11-12T08:21:25Z</dcterms:created>
  <dcterms:modified xsi:type="dcterms:W3CDTF">2022-06-24T06:02:05Z</dcterms:modified>
</cp:coreProperties>
</file>